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2" r:id="rId9"/>
    <p:sldId id="274" r:id="rId10"/>
    <p:sldId id="268" r:id="rId11"/>
  </p:sldIdLst>
  <p:sldSz cx="9144000" cy="5715000" type="screen16x10"/>
  <p:notesSz cx="6858000" cy="9144000"/>
  <p:defaultTextStyle>
    <a:defPPr>
      <a:defRPr lang="ru-RU"/>
    </a:defPPr>
    <a:lvl1pPr marL="0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5533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1066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26599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02132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77666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53199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28732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04265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F34"/>
    <a:srgbClr val="297083"/>
    <a:srgbClr val="EAFA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14" y="-84"/>
      </p:cViewPr>
      <p:guideLst>
        <p:guide orient="horz" pos="180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6EB87-5BA0-4831-81BF-576E351EEBE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AAF3C-A410-48A0-B2CB-8A9C0454BD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86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C0D21-128C-498C-8223-2CB2B46F78E2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2E5AF-A4CD-47B4-AAB4-BA0D42CB0B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97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5533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51066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6599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02132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7666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53199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8732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04265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 userDrawn="1"/>
        </p:nvSpPr>
        <p:spPr>
          <a:xfrm rot="16200000">
            <a:off x="8278138" y="4849139"/>
            <a:ext cx="817273" cy="914451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775355"/>
            <a:ext cx="7772400" cy="1225021"/>
          </a:xfrm>
        </p:spPr>
        <p:txBody>
          <a:bodyPr>
            <a:normAutofit/>
          </a:bodyPr>
          <a:lstStyle>
            <a:lvl1pPr>
              <a:defRPr sz="33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3" y="4057636"/>
            <a:ext cx="6400800" cy="1040453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7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1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26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2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77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53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2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0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8413-3241-4664-A77D-5172B58DE57F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964489" y="2"/>
            <a:ext cx="179512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pic>
        <p:nvPicPr>
          <p:cNvPr id="12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2835" y="97193"/>
            <a:ext cx="921302" cy="96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9"/>
          <p:cNvSpPr txBox="1">
            <a:spLocks noChangeArrowheads="1"/>
          </p:cNvSpPr>
          <p:nvPr userDrawn="1"/>
        </p:nvSpPr>
        <p:spPr bwMode="auto">
          <a:xfrm>
            <a:off x="3089232" y="228637"/>
            <a:ext cx="4683496" cy="7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106" tIns="37553" rIns="75106" bIns="37553">
            <a:spAutoFit/>
          </a:bodyPr>
          <a:lstStyle/>
          <a:p>
            <a:pPr algn="r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r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r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EE22-3539-4CDE-9A15-D20F81268B0A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28867"/>
            <a:ext cx="20574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28867"/>
            <a:ext cx="60198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DE2-0FAA-4F47-9135-87DF496A3723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rot="16200000">
            <a:off x="8339098" y="4910098"/>
            <a:ext cx="817273" cy="79253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73" y="514383"/>
            <a:ext cx="7797552" cy="420047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D056-326E-43FE-8256-A21576A01251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51984" y="5305772"/>
            <a:ext cx="3392016" cy="304271"/>
          </a:xfr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036497" y="2"/>
            <a:ext cx="107504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547665" y="0"/>
            <a:ext cx="7488832" cy="971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pic>
        <p:nvPicPr>
          <p:cNvPr id="10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161756"/>
            <a:ext cx="432048" cy="49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ый треугольник 11"/>
          <p:cNvSpPr/>
          <p:nvPr userDrawn="1"/>
        </p:nvSpPr>
        <p:spPr>
          <a:xfrm rot="13583529">
            <a:off x="-541935" y="230756"/>
            <a:ext cx="1083870" cy="104193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672420"/>
            <a:ext cx="7772400" cy="1135062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755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1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265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502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776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531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287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30042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EACD-E853-454A-958C-589E5FCEE04B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333503"/>
            <a:ext cx="403860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F5C-385B-45F1-A4BB-72783FB38846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47665" y="0"/>
            <a:ext cx="7488832" cy="971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9036497" y="2"/>
            <a:ext cx="107504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rot="16200000">
            <a:off x="8339098" y="4910098"/>
            <a:ext cx="817273" cy="79253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86388" y="5314916"/>
            <a:ext cx="3392016" cy="304271"/>
          </a:xfr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pic>
        <p:nvPicPr>
          <p:cNvPr id="14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15" y="5143469"/>
            <a:ext cx="432048" cy="49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ый треугольник 15"/>
          <p:cNvSpPr/>
          <p:nvPr userDrawn="1"/>
        </p:nvSpPr>
        <p:spPr>
          <a:xfrm rot="13583529">
            <a:off x="-541935" y="230756"/>
            <a:ext cx="1083870" cy="104193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533" indent="0">
              <a:buNone/>
              <a:defRPr sz="1700" b="1"/>
            </a:lvl2pPr>
            <a:lvl3pPr marL="751066" indent="0">
              <a:buNone/>
              <a:defRPr sz="1500" b="1"/>
            </a:lvl3pPr>
            <a:lvl4pPr marL="1126599" indent="0">
              <a:buNone/>
              <a:defRPr sz="1300" b="1"/>
            </a:lvl4pPr>
            <a:lvl5pPr marL="1502132" indent="0">
              <a:buNone/>
              <a:defRPr sz="1300" b="1"/>
            </a:lvl5pPr>
            <a:lvl6pPr marL="1877666" indent="0">
              <a:buNone/>
              <a:defRPr sz="1300" b="1"/>
            </a:lvl6pPr>
            <a:lvl7pPr marL="2253199" indent="0">
              <a:buNone/>
              <a:defRPr sz="1300" b="1"/>
            </a:lvl7pPr>
            <a:lvl8pPr marL="2628732" indent="0">
              <a:buNone/>
              <a:defRPr sz="1300" b="1"/>
            </a:lvl8pPr>
            <a:lvl9pPr marL="3004265" indent="0">
              <a:buNone/>
              <a:defRPr sz="13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533" indent="0">
              <a:buNone/>
              <a:defRPr sz="1700" b="1"/>
            </a:lvl2pPr>
            <a:lvl3pPr marL="751066" indent="0">
              <a:buNone/>
              <a:defRPr sz="1500" b="1"/>
            </a:lvl3pPr>
            <a:lvl4pPr marL="1126599" indent="0">
              <a:buNone/>
              <a:defRPr sz="1300" b="1"/>
            </a:lvl4pPr>
            <a:lvl5pPr marL="1502132" indent="0">
              <a:buNone/>
              <a:defRPr sz="1300" b="1"/>
            </a:lvl5pPr>
            <a:lvl6pPr marL="1877666" indent="0">
              <a:buNone/>
              <a:defRPr sz="1300" b="1"/>
            </a:lvl6pPr>
            <a:lvl7pPr marL="2253199" indent="0">
              <a:buNone/>
              <a:defRPr sz="1300" b="1"/>
            </a:lvl7pPr>
            <a:lvl8pPr marL="2628732" indent="0">
              <a:buNone/>
              <a:defRPr sz="1300" b="1"/>
            </a:lvl8pPr>
            <a:lvl9pPr marL="3004265" indent="0">
              <a:buNone/>
              <a:defRPr sz="13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75AB-AD3C-4A5E-9B4F-BEBE7FD6AD93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47665" y="0"/>
            <a:ext cx="7488832" cy="971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9036497" y="2"/>
            <a:ext cx="107504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rot="16200000">
            <a:off x="8339098" y="4910098"/>
            <a:ext cx="817273" cy="79253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86388" y="5314916"/>
            <a:ext cx="3392016" cy="304271"/>
          </a:xfr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pic>
        <p:nvPicPr>
          <p:cNvPr id="16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15" y="5143469"/>
            <a:ext cx="432048" cy="49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ый треугольник 13"/>
          <p:cNvSpPr/>
          <p:nvPr userDrawn="1"/>
        </p:nvSpPr>
        <p:spPr>
          <a:xfrm rot="13583529">
            <a:off x="-541935" y="230756"/>
            <a:ext cx="1083870" cy="104193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B3-FC17-4663-8809-3198ECC8B1D1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795-B5D9-46E9-BD75-931F7B91CD45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3"/>
            <a:ext cx="3008313" cy="96837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75533" indent="0">
              <a:buNone/>
              <a:defRPr sz="1000"/>
            </a:lvl2pPr>
            <a:lvl3pPr marL="751066" indent="0">
              <a:buNone/>
              <a:defRPr sz="800"/>
            </a:lvl3pPr>
            <a:lvl4pPr marL="1126599" indent="0">
              <a:buNone/>
              <a:defRPr sz="700"/>
            </a:lvl4pPr>
            <a:lvl5pPr marL="1502132" indent="0">
              <a:buNone/>
              <a:defRPr sz="700"/>
            </a:lvl5pPr>
            <a:lvl6pPr marL="1877666" indent="0">
              <a:buNone/>
              <a:defRPr sz="700"/>
            </a:lvl6pPr>
            <a:lvl7pPr marL="2253199" indent="0">
              <a:buNone/>
              <a:defRPr sz="700"/>
            </a:lvl7pPr>
            <a:lvl8pPr marL="2628732" indent="0">
              <a:buNone/>
              <a:defRPr sz="700"/>
            </a:lvl8pPr>
            <a:lvl9pPr marL="3004265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9D7B-7BDA-413C-AD69-8A87BADBFF9D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000502"/>
            <a:ext cx="54864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600"/>
            </a:lvl1pPr>
            <a:lvl2pPr marL="375533" indent="0">
              <a:buNone/>
              <a:defRPr sz="2300"/>
            </a:lvl2pPr>
            <a:lvl3pPr marL="751066" indent="0">
              <a:buNone/>
              <a:defRPr sz="2000"/>
            </a:lvl3pPr>
            <a:lvl4pPr marL="1126599" indent="0">
              <a:buNone/>
              <a:defRPr sz="1700"/>
            </a:lvl4pPr>
            <a:lvl5pPr marL="1502132" indent="0">
              <a:buNone/>
              <a:defRPr sz="1700"/>
            </a:lvl5pPr>
            <a:lvl6pPr marL="1877666" indent="0">
              <a:buNone/>
              <a:defRPr sz="1700"/>
            </a:lvl6pPr>
            <a:lvl7pPr marL="2253199" indent="0">
              <a:buNone/>
              <a:defRPr sz="1700"/>
            </a:lvl7pPr>
            <a:lvl8pPr marL="2628732" indent="0">
              <a:buNone/>
              <a:defRPr sz="1700"/>
            </a:lvl8pPr>
            <a:lvl9pPr marL="300426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472784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75533" indent="0">
              <a:buNone/>
              <a:defRPr sz="1000"/>
            </a:lvl2pPr>
            <a:lvl3pPr marL="751066" indent="0">
              <a:buNone/>
              <a:defRPr sz="800"/>
            </a:lvl3pPr>
            <a:lvl4pPr marL="1126599" indent="0">
              <a:buNone/>
              <a:defRPr sz="700"/>
            </a:lvl4pPr>
            <a:lvl5pPr marL="1502132" indent="0">
              <a:buNone/>
              <a:defRPr sz="700"/>
            </a:lvl5pPr>
            <a:lvl6pPr marL="1877666" indent="0">
              <a:buNone/>
              <a:defRPr sz="700"/>
            </a:lvl6pPr>
            <a:lvl7pPr marL="2253199" indent="0">
              <a:buNone/>
              <a:defRPr sz="700"/>
            </a:lvl7pPr>
            <a:lvl8pPr marL="2628732" indent="0">
              <a:buNone/>
              <a:defRPr sz="700"/>
            </a:lvl8pPr>
            <a:lvl9pPr marL="3004265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F96-C80D-41D6-BF40-87A64CC540BB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8866"/>
            <a:ext cx="8229600" cy="952500"/>
          </a:xfrm>
          <a:prstGeom prst="rect">
            <a:avLst/>
          </a:prstGeom>
        </p:spPr>
        <p:txBody>
          <a:bodyPr vert="horz" lIns="75106" tIns="37553" rIns="75106" bIns="375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333503"/>
            <a:ext cx="8229600" cy="3771636"/>
          </a:xfrm>
          <a:prstGeom prst="rect">
            <a:avLst/>
          </a:prstGeom>
        </p:spPr>
        <p:txBody>
          <a:bodyPr vert="horz" lIns="75106" tIns="37553" rIns="75106" bIns="375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5296961"/>
            <a:ext cx="2133600" cy="304271"/>
          </a:xfrm>
          <a:prstGeom prst="rect">
            <a:avLst/>
          </a:prstGeom>
        </p:spPr>
        <p:txBody>
          <a:bodyPr vert="horz" lIns="75106" tIns="37553" rIns="75106" bIns="3755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3C95-1A37-4FB4-B414-6B91901E6D37}" type="datetime1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5296961"/>
            <a:ext cx="2895600" cy="304271"/>
          </a:xfrm>
          <a:prstGeom prst="rect">
            <a:avLst/>
          </a:prstGeom>
        </p:spPr>
        <p:txBody>
          <a:bodyPr vert="horz" lIns="75106" tIns="37553" rIns="75106" bIns="3755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2" y="5296961"/>
            <a:ext cx="2133600" cy="304271"/>
          </a:xfrm>
          <a:prstGeom prst="rect">
            <a:avLst/>
          </a:prstGeom>
        </p:spPr>
        <p:txBody>
          <a:bodyPr vert="horz" lIns="75106" tIns="37553" rIns="75106" bIns="3755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75106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650" indent="-281650" algn="l" defTabSz="75106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10241" indent="-234708" algn="l" defTabSz="7510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38833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366" indent="-187767" algn="l" defTabSz="751066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9899" indent="-187767" algn="l" defTabSz="751066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65432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40965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16498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92031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5533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1066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6599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2132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7666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3199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28732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04265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akha.04@gks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742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</a:rPr>
              <a:t>Форма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 №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-4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800" dirty="0" smtClean="0"/>
              <a:t>Сведения о численности и заработной плате работников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Расчет количества отработанных человеко-часов</a:t>
            </a:r>
            <a:endParaRPr lang="ru-RU" sz="2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33634" y="4343380"/>
            <a:ext cx="6400800" cy="1040453"/>
          </a:xfrm>
        </p:spPr>
        <p:txBody>
          <a:bodyPr/>
          <a:lstStyle/>
          <a:p>
            <a:pPr algn="r"/>
            <a:r>
              <a:rPr lang="ru-RU" dirty="0"/>
              <a:t>Приказ Росстата:</a:t>
            </a:r>
          </a:p>
          <a:p>
            <a:pPr algn="r"/>
            <a:r>
              <a:rPr lang="ru-RU" dirty="0"/>
              <a:t>Об утверждении формы от </a:t>
            </a:r>
            <a:r>
              <a:rPr lang="ru-RU" dirty="0" smtClean="0"/>
              <a:t>24.07.2020 № 412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B31D9F6-BD45-453C-805C-97AB57D0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E819A83-CF93-4D9F-8ACE-410745A3305E}"/>
              </a:ext>
            </a:extLst>
          </p:cNvPr>
          <p:cNvSpPr/>
          <p:nvPr/>
        </p:nvSpPr>
        <p:spPr>
          <a:xfrm>
            <a:off x="1763688" y="697260"/>
            <a:ext cx="568863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вопросам заполнения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форме № П-4 обращаться 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отдел статистики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труда, образования, науки и инноваций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т. (4112)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42-33-31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Кузьмина Ирина Георгиевна,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Семенова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Сардаана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Анатольевна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вопросам представления и сдачи отчета :</a:t>
            </a: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т. (4112)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42-34-09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вопросам к программному обеспечению</a:t>
            </a: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т.(4112) 42-42-34, 42-30-22</a:t>
            </a:r>
          </a:p>
          <a:p>
            <a:pPr algn="ctr">
              <a:buFont typeface="Wingdings 3" pitchFamily="18" charset="2"/>
              <a:buNone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Электронная почта отдела</a:t>
            </a:r>
          </a:p>
          <a:p>
            <a:pPr algn="ctr">
              <a:buFont typeface="Wingdings 3" pitchFamily="18" charset="2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sakha.0</a:t>
            </a:r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2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gks.ru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Сайт Саха(Якутия)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sakha.gks.ru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23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>В целях недопущения ошибок при заполнении формы № П-4 о количестве отработанных человеко-часов (графа 5), следует обратить внимание на следующее.</a:t>
            </a:r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071550"/>
          <a:ext cx="8501122" cy="4145280"/>
        </p:xfrm>
        <a:graphic>
          <a:graphicData uri="http://schemas.openxmlformats.org/drawingml/2006/table">
            <a:tbl>
              <a:tblPr/>
              <a:tblGrid>
                <a:gridCol w="4006849"/>
                <a:gridCol w="4494273"/>
              </a:tblGrid>
              <a:tr h="23112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Включаются: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 включаются: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9796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отработанные часы по основной работе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отработанные часы по внутреннему совместительству;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сверхурочны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е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часы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отработанные часы в праздничные (нерабочие) дни;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выходные (по графику) дни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часы работы в служебных командировках.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время нахождения работников в ежегодных, дополнительных, учебных отпусках, отпусках по инициативе работодателя;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время повышения квалификации работников с отрывом от работы;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время болезни;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время простоя;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часы перерывов в работе матерей для кормления ребенка;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часы сокращения продолжительности работы отдельных категорий работников (в соответствии с законодательством);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время участия в забастовках;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  <a:tabLst>
                          <a:tab pos="-2419350" algn="l"/>
                          <a:tab pos="19177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другие случаи отсутствия работников на работе независимо от того, сохранялась за ними заработная плата или нет.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2071682"/>
            <a:ext cx="2214578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отработанных человеко-часов</a:t>
            </a:r>
            <a:endParaRPr lang="ru-RU" sz="2000" i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(за период с начала  года)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4678" y="2071682"/>
            <a:ext cx="2143140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работников списочного состава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9322" y="2071682"/>
            <a:ext cx="2786082" cy="23574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Фактически отработанное время одним работником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(за период с начала года)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2643174" y="3071814"/>
            <a:ext cx="357190" cy="35719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31573" y="514383"/>
            <a:ext cx="7797552" cy="9857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Если все работники в отчетном периоде отработали одинаковое количество часов</a:t>
            </a:r>
            <a:r>
              <a:rPr lang="ru-RU" sz="1800" dirty="0" smtClean="0"/>
              <a:t> (например, у всех восьмичасовой рабочий день и они отработали норму рабочего времени полностью без отклонений, в частности, в виде отпусков, болезни, работы в выходные дни), расчет производится следующим образом:</a:t>
            </a:r>
            <a:endParaRPr lang="ru-RU" sz="1800" dirty="0"/>
          </a:p>
        </p:txBody>
      </p:sp>
      <p:sp>
        <p:nvSpPr>
          <p:cNvPr id="22" name="Умножение 21"/>
          <p:cNvSpPr/>
          <p:nvPr/>
        </p:nvSpPr>
        <p:spPr>
          <a:xfrm>
            <a:off x="5429256" y="3071814"/>
            <a:ext cx="428628" cy="428628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1928806"/>
            <a:ext cx="1928826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отработанных человеко-часов</a:t>
            </a:r>
            <a:endParaRPr lang="ru-RU" sz="1800" i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(за период с начала 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8860" y="1928806"/>
            <a:ext cx="1785950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Фактически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отработан-ные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часы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первым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работником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(за период с начала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1928806"/>
            <a:ext cx="1785950" cy="23574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Фактически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отработан-ные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часы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вторым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работником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(за период с начала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00892" y="1928806"/>
            <a:ext cx="1928826" cy="23574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Фактически 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отработанные часы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каждым </a:t>
            </a: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последую-щим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работником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(за период с начала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2071670" y="3143252"/>
            <a:ext cx="357190" cy="35719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люс 17"/>
          <p:cNvSpPr/>
          <p:nvPr/>
        </p:nvSpPr>
        <p:spPr>
          <a:xfrm>
            <a:off x="4286248" y="3143252"/>
            <a:ext cx="357190" cy="35719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люс 18"/>
          <p:cNvSpPr/>
          <p:nvPr/>
        </p:nvSpPr>
        <p:spPr>
          <a:xfrm>
            <a:off x="6572264" y="3143252"/>
            <a:ext cx="357190" cy="35719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31573" y="514383"/>
            <a:ext cx="7797552" cy="9857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Если у работников в отчетном периоде количество отработанных часов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различается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(например, кто-то из работников работает в режиме неполного рабочего времени, а кто-то в отчетном периоде был в отпуске, на больничном, работал сверхурочно):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500046"/>
            <a:ext cx="8043890" cy="500066"/>
          </a:xfrm>
        </p:spPr>
        <p:txBody>
          <a:bodyPr>
            <a:normAutofit fontScale="55000" lnSpcReduction="20000"/>
          </a:bodyPr>
          <a:lstStyle/>
          <a:p>
            <a:r>
              <a:rPr lang="ru-RU" i="1" u="sng" dirty="0" smtClean="0">
                <a:solidFill>
                  <a:srgbClr val="F2F2F2"/>
                </a:solidFill>
                <a:latin typeface="Times New Roman"/>
                <a:ea typeface="Times New Roman"/>
              </a:rPr>
              <a:t>Пример расчета человеко-часов без отклонений от нормы рабочего времени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algn="ctr"/>
            <a:r>
              <a:rPr lang="ru-RU" sz="2900" i="1" u="sng" dirty="0" smtClean="0">
                <a:latin typeface="Times New Roman"/>
                <a:ea typeface="Times New Roman"/>
              </a:rPr>
              <a:t>Пример расчета человеко-часов без отклонений от нормы рабочего времени</a:t>
            </a:r>
            <a:endParaRPr lang="ru-RU" sz="2900" dirty="0" smtClean="0">
              <a:latin typeface="Times New Roman"/>
              <a:ea typeface="Times New Roman"/>
            </a:endParaRPr>
          </a:p>
          <a:p>
            <a:pPr algn="ctr"/>
            <a:endParaRPr lang="ru-RU" sz="29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857236"/>
          <a:ext cx="8215370" cy="4214842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35156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63277">
                <a:tc>
                  <a:txBody>
                    <a:bodyPr/>
                    <a:lstStyle/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ООО "Ромашка" 10 работников списочного состава. Всем работникам установлена пятидневная рабочая неделя с двумя выходными днями (суббота и воскресенье). Продолжительность рабочего дня составляет восемь часов.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Рассчитаем количество человеко-часов, отработанных за I квартал 2020 г. (январь, февраль, март), с учетом того, что за этот период все работники отработали установленную им норму рабочего времени полностью (без отклонений в виде болезни, отпусков, сверхурочной работы и пр.).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январе 2020 г. каждый работник отработал по 136 часов (17 раб.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дн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8 ч), в феврале 2020 г. - по 152 часа (19 раб.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дн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8 ч), а в марте 2020 г. - по 168 часов (21 раб.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дн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8 ч).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Получается, что в I квартале 2020 г. каждый работник отработал 456 часов (136 ч + 152 ч + 168 ч).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indent="450215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Рассчитаем общее количество человеко-часов в ООО "Ромашка" за I квартал 2020г.:</a:t>
                      </a:r>
                      <a:b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чел.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456 ч = </a:t>
                      </a:r>
                      <a:r>
                        <a:rPr lang="ru-RU" sz="1600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4560 человеко-часов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14294"/>
            <a:ext cx="8043890" cy="35719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i="1" u="sng" dirty="0" smtClean="0">
                <a:solidFill>
                  <a:srgbClr val="F2F2F2"/>
                </a:solidFill>
                <a:latin typeface="Times New Roman"/>
                <a:ea typeface="Times New Roman"/>
              </a:rPr>
              <a:t>Пример расчета человеко-часов без отклонений от нормы рабочего времени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algn="ctr"/>
            <a:r>
              <a:rPr lang="ru-RU" sz="6400" i="1" u="sng" dirty="0" smtClean="0">
                <a:latin typeface="Times New Roman" pitchFamily="18" charset="0"/>
                <a:cs typeface="Times New Roman" pitchFamily="18" charset="0"/>
              </a:rPr>
              <a:t>Пример расчета человеко-часов при наличии отклонений от нормы рабочего времени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642922"/>
          <a:ext cx="8786874" cy="4714908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4714908">
                <a:tc>
                  <a:txBody>
                    <a:bodyPr/>
                    <a:lstStyle/>
                    <a:p>
                      <a:pPr marL="0" indent="444500"/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ООО "Сервис" трудится 16 работников списочного состава.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444500"/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Всем работникам организации установлена пятидневная рабочая неделя с двумя выходными днями (суббота и воскресенье). Продолжительность рабочего дня восемь часов.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итогам I квартала 2020 г. (с января по март) каждый из работников отработал следующее количество часов: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363" lvl="0" indent="180975">
                        <a:buFont typeface="Arial" pitchFamily="34" charset="0"/>
                        <a:buChar char="•"/>
                      </a:pP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первый работник - 424 часа, поскольку он был на больничном с 04.02.2020 по 07.02.2020, то есть отсутствовал на работе 4 рабочих дня, или 32 рабочих часа в феврале;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363" lvl="0" indent="180975">
                        <a:buFont typeface="Arial" pitchFamily="34" charset="0"/>
                        <a:buChar char="•"/>
                      </a:pP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второй работник - 424 часа, так как был в отпуске за свой счет продолжительностью 4 календарных дня (с 17.03.2020 по 20.03.2020), то есть отсутствовал на работе 4 рабочих дня, или 32 рабочих часа в марте;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363" lvl="0" indent="180975">
                        <a:buFont typeface="Arial" pitchFamily="34" charset="0"/>
                        <a:buChar char="•"/>
                      </a:pP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третий работник - 376 часов, так как был в ежегодном оплачиваемом отпуске продолжительностью 12 календарных дней (с 03.02.2020 по 14.02.2020), на которые пришлось 10 рабочих дней, то есть 80 рабочих часов.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из остальных 13 работников отработал установленную ему норму рабочего времени в отчетном периоде полностью - по 456 часов. В этом случае: 13 чел. </a:t>
                      </a:r>
                      <a:r>
                        <a:rPr lang="ru-RU" sz="15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456 ч = 5928 человеко-часов.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Рассчитаем общее количество отработанных человеко-часов в ООО "Сервис" за I квартал 2020г. :</a:t>
                      </a:r>
                      <a:b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424 человеко-часа, отработанные первым работником + 424 человеко-часа, отработанные вторым работником + 376 человеко-часов, отработанных третьим работником + 5928 человеко-часов, отработанных остальными работниками = </a:t>
                      </a:r>
                      <a:r>
                        <a:rPr lang="ru-RU" sz="1500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7152 человеко-часа</a:t>
                      </a:r>
                      <a:r>
                        <a:rPr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214426"/>
            <a:ext cx="7972452" cy="389071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отработанных человеко-часов работниками заполняется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отдельно по каждому фактическому виду экономической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случае изменения фактического вида деятельности в течение отчетного периода, человеко-часы следует рассчитать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виду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изменения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по виду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момента изменения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14294"/>
            <a:ext cx="8043890" cy="35719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Пример расчета человеко-часов при изменении вида деятельности</a:t>
            </a:r>
            <a:endParaRPr lang="ru-RU" sz="1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714360"/>
          <a:ext cx="8429684" cy="4714908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4714908">
                <a:tc>
                  <a:txBody>
                    <a:bodyPr/>
                    <a:lstStyle/>
                    <a:p>
                      <a:pPr marL="0" indent="360363"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ООО "Профи" 10 работников списочного состава с видом деятельности 63.1. всем работникам установлена пятидневная рабочая неделя с двумя выходными днями (суббота и воскресенье). Продолжительность рабочего дня составляет восемь часов. В марте организация изменила вид деятельности на 62.01.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Рассчитаем количество человеко-часов, отработанных за I квартал 2020 г. (январь, февраль, март), с учетом того, что за этот период все работники отработали установленную им норму рабочего времени полностью (без отклонений в виде болезни, отпусков, сверхурочной работы и пр.).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январе 2020 г. каждый работник отработал по 136 часов (17 раб.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ч), в феврале 2020 г. - по 152 часа (19 раб.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ч), а в марте 2020 г. - по 168 часов (21 раб.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ч).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Рассчитаем общее количество человеко-часов в ООО "Профи" за I квартал 2020 г.:</a:t>
                      </a:r>
                      <a:b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строка 2 код ОКВЭД 63.1:      10 чел.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(136 ч + 152 ч) = </a:t>
                      </a:r>
                      <a:r>
                        <a:rPr lang="ru-RU" sz="1800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2880 человеко-часов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строка 3 код ОКВЭД 62.01:    10 чел. 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168 ч = </a:t>
                      </a:r>
                      <a:r>
                        <a:rPr lang="ru-RU" sz="1800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1680 человеко-часов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строка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   </a:t>
                      </a:r>
                      <a:r>
                        <a:rPr lang="en-US" sz="1800" i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4560 </a:t>
                      </a:r>
                      <a:r>
                        <a:rPr lang="en-US" sz="1800" i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человеко-часов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1928806"/>
            <a:ext cx="1928826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отработанных человеко-часов</a:t>
            </a:r>
            <a:endParaRPr lang="ru-RU" sz="1800" i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(за период с начала 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8860" y="1928806"/>
            <a:ext cx="1785950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Фактически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отработан-ные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часы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первым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работником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(за период с начала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1928806"/>
            <a:ext cx="1785950" cy="23574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Фактически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отработан-ные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часы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вторым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работником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(за период с начала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00892" y="1928806"/>
            <a:ext cx="1928826" cy="23574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Фактически 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отработанные часы 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каждым </a:t>
            </a:r>
            <a:r>
              <a:rPr lang="ru-RU" sz="1800" b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последую-щим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работником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(за период с начала года)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2071670" y="3143252"/>
            <a:ext cx="357190" cy="35719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люс 17"/>
          <p:cNvSpPr/>
          <p:nvPr/>
        </p:nvSpPr>
        <p:spPr>
          <a:xfrm>
            <a:off x="4286248" y="3143252"/>
            <a:ext cx="357190" cy="35719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люс 18"/>
          <p:cNvSpPr/>
          <p:nvPr/>
        </p:nvSpPr>
        <p:spPr>
          <a:xfrm>
            <a:off x="6572264" y="3143252"/>
            <a:ext cx="357190" cy="35719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31573" y="514383"/>
            <a:ext cx="7797552" cy="9857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отработанных человеко-часов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внешними совместителями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(графа 6)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производится аналогично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расчету отработанных человеко-часов работниками списочного состава.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2616</TotalTime>
  <Words>1141</Words>
  <Application>Microsoft Office PowerPoint</Application>
  <PresentationFormat>Экран (16:10)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Форма №П-4 «Сведения о численности и заработной плате работников»  Расчет количества отработанных человеко-часов</vt:lpstr>
      <vt:lpstr>В целях недопущения ошибок при заполнении формы № П-4 о количестве отработанных человеко-часов (графа 5), следует обратить внимание на следующее.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Стрекаловская М. В.</dc:creator>
  <cp:lastModifiedBy>P14_MalcevaSI</cp:lastModifiedBy>
  <cp:revision>322</cp:revision>
  <dcterms:created xsi:type="dcterms:W3CDTF">2019-09-06T00:24:23Z</dcterms:created>
  <dcterms:modified xsi:type="dcterms:W3CDTF">2021-02-18T03:49:44Z</dcterms:modified>
</cp:coreProperties>
</file>